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uce Bold" charset="1" panose="00000800000000000000"/>
      <p:regular r:id="rId13"/>
    </p:embeddedFont>
    <p:embeddedFont>
      <p:font typeface="TT Norms" charset="1" panose="020005030300000200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3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006696"/>
            <a:ext cx="16230600" cy="3641069"/>
            <a:chOff x="0" y="0"/>
            <a:chExt cx="4078663" cy="914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78663" cy="914981"/>
            </a:xfrm>
            <a:custGeom>
              <a:avLst/>
              <a:gdLst/>
              <a:ahLst/>
              <a:cxnLst/>
              <a:rect r="r" b="b" t="t" l="l"/>
              <a:pathLst>
                <a:path h="914981" w="4078663">
                  <a:moveTo>
                    <a:pt x="0" y="0"/>
                  </a:moveTo>
                  <a:lnTo>
                    <a:pt x="4078663" y="0"/>
                  </a:lnTo>
                  <a:lnTo>
                    <a:pt x="4078663" y="914981"/>
                  </a:lnTo>
                  <a:lnTo>
                    <a:pt x="0" y="914981"/>
                  </a:lnTo>
                  <a:close/>
                </a:path>
              </a:pathLst>
            </a:custGeom>
            <a:blipFill>
              <a:blip r:embed="rId2"/>
              <a:stretch>
                <a:fillRect l="0" t="-117161" r="0" b="-11716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918463"/>
            <a:ext cx="9205188" cy="30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93"/>
              </a:lnSpc>
            </a:pPr>
            <a:r>
              <a:rPr lang="en-US" b="true" sz="13436" spc="-658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Сана, Рух</a:t>
            </a:r>
          </a:p>
          <a:p>
            <a:pPr algn="just" marL="0" indent="0" lvl="0">
              <a:lnSpc>
                <a:spcPts val="11098"/>
              </a:lnSpc>
            </a:pPr>
            <a:r>
              <a:rPr lang="en-US" b="true" sz="12063" spc="-591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және Тіл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223318" y="4232889"/>
            <a:ext cx="8035982" cy="636034"/>
            <a:chOff x="0" y="0"/>
            <a:chExt cx="2116473" cy="167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6473" cy="167515"/>
            </a:xfrm>
            <a:custGeom>
              <a:avLst/>
              <a:gdLst/>
              <a:ahLst/>
              <a:cxnLst/>
              <a:rect r="r" b="b" t="t" l="l"/>
              <a:pathLst>
                <a:path h="167515" w="2116473">
                  <a:moveTo>
                    <a:pt x="0" y="0"/>
                  </a:moveTo>
                  <a:lnTo>
                    <a:pt x="2116473" y="0"/>
                  </a:lnTo>
                  <a:lnTo>
                    <a:pt x="2116473" y="167515"/>
                  </a:lnTo>
                  <a:lnTo>
                    <a:pt x="0" y="167515"/>
                  </a:lnTo>
                  <a:close/>
                </a:path>
              </a:pathLst>
            </a:custGeom>
            <a:solidFill>
              <a:srgbClr val="F8F3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116473" cy="177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14375"/>
            <a:ext cx="811530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философия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6041" y="4327068"/>
            <a:ext cx="773053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2"/>
              </a:lnSpc>
              <a:spcBef>
                <a:spcPct val="0"/>
              </a:spcBef>
            </a:pPr>
            <a:r>
              <a:rPr lang="en-US" sz="2977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жасаған: Төрехан Ясмин , Тоқтағұл Алина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 01/10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1732"/>
            <a:ext cx="8115300" cy="3641069"/>
            <a:chOff x="0" y="0"/>
            <a:chExt cx="2039332" cy="9149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9332" cy="914981"/>
            </a:xfrm>
            <a:custGeom>
              <a:avLst/>
              <a:gdLst/>
              <a:ahLst/>
              <a:cxnLst/>
              <a:rect r="r" b="b" t="t" l="l"/>
              <a:pathLst>
                <a:path h="914981" w="2039332">
                  <a:moveTo>
                    <a:pt x="0" y="0"/>
                  </a:moveTo>
                  <a:lnTo>
                    <a:pt x="2039332" y="0"/>
                  </a:lnTo>
                  <a:lnTo>
                    <a:pt x="2039332" y="914981"/>
                  </a:lnTo>
                  <a:lnTo>
                    <a:pt x="0" y="914981"/>
                  </a:lnTo>
                  <a:close/>
                </a:path>
              </a:pathLst>
            </a:custGeom>
            <a:blipFill>
              <a:blip r:embed="rId2"/>
              <a:stretch>
                <a:fillRect l="0" t="-25314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67421" y="5371843"/>
            <a:ext cx="7491879" cy="3433293"/>
            <a:chOff x="0" y="0"/>
            <a:chExt cx="1882669" cy="8627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2669" cy="862768"/>
            </a:xfrm>
            <a:custGeom>
              <a:avLst/>
              <a:gdLst/>
              <a:ahLst/>
              <a:cxnLst/>
              <a:rect r="r" b="b" t="t" l="l"/>
              <a:pathLst>
                <a:path h="862768" w="1882669">
                  <a:moveTo>
                    <a:pt x="0" y="0"/>
                  </a:moveTo>
                  <a:lnTo>
                    <a:pt x="1882669" y="0"/>
                  </a:lnTo>
                  <a:lnTo>
                    <a:pt x="1882669" y="862768"/>
                  </a:lnTo>
                  <a:lnTo>
                    <a:pt x="0" y="862768"/>
                  </a:lnTo>
                  <a:close/>
                </a:path>
              </a:pathLst>
            </a:custGeom>
            <a:blipFill>
              <a:blip r:embed="rId3"/>
              <a:stretch>
                <a:fillRect l="0" t="-36382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600443"/>
            <a:ext cx="6768586" cy="10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464"/>
              </a:lnSpc>
              <a:spcBef>
                <a:spcPct val="0"/>
              </a:spcBef>
            </a:pPr>
            <a:r>
              <a:rPr lang="en-US" b="true" sz="8293" spc="-663">
                <a:solidFill>
                  <a:srgbClr val="24130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Сана ұғымы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966810"/>
            <a:ext cx="81153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Сана – адамның өзін және қоршаған ортаны тану қабілеті, яғни адам мен әлем арасындағы байланысты қамтамасыз ететін ерекше құбылыс. Ол ойлау, пайымдау, қиялдау, есте сақтау, эмоция арқылы көрінеді.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 02/10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7421" y="585273"/>
            <a:ext cx="8296816" cy="101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9"/>
              </a:lnSpc>
              <a:spcBef>
                <a:spcPct val="0"/>
              </a:spcBef>
            </a:pPr>
            <a:r>
              <a:rPr lang="en-US" b="true" sz="4276" spc="-342">
                <a:solidFill>
                  <a:srgbClr val="24130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Философия тарихында сана әртүрлі түсіндірілген: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5710" y="1921142"/>
            <a:ext cx="811530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 Антикалық философияда сана жанмен бірдей деп қабылданды. Платон жанды мәңгілік рухани болмыс деп санады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buFont typeface="Arial"/>
              <a:buChar char="•"/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  Жаңа дәуірде сана – адамның ойлау қабілеті, рационалды танымның негізі ретінде қарастырылды (Декарт: “Ойлаймын, олай болса тірімін”)</a:t>
            </a:r>
          </a:p>
          <a:p>
            <a:pPr algn="l">
              <a:lnSpc>
                <a:spcPts val="2400"/>
              </a:lnSpc>
            </a:pPr>
          </a:p>
          <a:p>
            <a:pPr algn="l" marL="431801" indent="-215900" lvl="1">
              <a:lnSpc>
                <a:spcPts val="2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Қазіргі философияда сана – тек жеке адамның қасиеті емес, әлеуметтік құбылыс та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3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3348" y="645996"/>
            <a:ext cx="14961304" cy="2748342"/>
            <a:chOff x="0" y="0"/>
            <a:chExt cx="3759696" cy="690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9696" cy="690644"/>
            </a:xfrm>
            <a:custGeom>
              <a:avLst/>
              <a:gdLst/>
              <a:ahLst/>
              <a:cxnLst/>
              <a:rect r="r" b="b" t="t" l="l"/>
              <a:pathLst>
                <a:path h="690644" w="3759696">
                  <a:moveTo>
                    <a:pt x="0" y="0"/>
                  </a:moveTo>
                  <a:lnTo>
                    <a:pt x="3759696" y="0"/>
                  </a:lnTo>
                  <a:lnTo>
                    <a:pt x="3759696" y="690644"/>
                  </a:lnTo>
                  <a:lnTo>
                    <a:pt x="0" y="690644"/>
                  </a:lnTo>
                  <a:close/>
                </a:path>
              </a:pathLst>
            </a:custGeom>
            <a:blipFill>
              <a:blip r:embed="rId2"/>
              <a:stretch>
                <a:fillRect l="0" t="-141139" r="0" b="-6493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80202" y="1587891"/>
            <a:ext cx="11058412" cy="113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82"/>
              </a:lnSpc>
              <a:spcBef>
                <a:spcPct val="0"/>
              </a:spcBef>
            </a:pPr>
            <a:r>
              <a:rPr lang="en-US" b="true" sz="9202" spc="101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Сана құрылымы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 03/10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76378"/>
            <a:ext cx="7304824" cy="8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551" indent="-30277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Саналылық – іс-әрекеттің мәнін түсіну, жауапкершілік.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65224"/>
            <a:ext cx="6830271" cy="8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551" indent="-30277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Бейсаналық – түсіндірілмейтін, бірақ әсер ететін құбылыстар.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336003"/>
            <a:ext cx="6876196" cy="8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551" indent="-30277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Жеке сана – жеке адамның ойы мен тәжірибесі.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05223"/>
            <a:ext cx="8407013" cy="85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551" indent="-30277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Қоғамдық сана – қоғамдағы идеялар мен құндылықтар.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898281" y="3394338"/>
            <a:ext cx="0" cy="703043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794381" y="3771319"/>
            <a:ext cx="6830271" cy="598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    -Гегельдің сана туралы көзқарасы</a:t>
            </a:r>
          </a:p>
          <a:p>
            <a:pPr algn="l" marL="605551" indent="-302776" lvl="1">
              <a:lnSpc>
                <a:spcPts val="3365"/>
              </a:lnSpc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Сана – жеке адамның қасиеті ғана емес, әлемдік рухтың дамуының бөлігі.</a:t>
            </a:r>
          </a:p>
          <a:p>
            <a:pPr algn="l" marL="605551" indent="-302776" lvl="1">
              <a:lnSpc>
                <a:spcPts val="3365"/>
              </a:lnSpc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Тарих – Абсолюттік рухтың өзін-өзі тануы.</a:t>
            </a:r>
          </a:p>
          <a:p>
            <a:pPr algn="l">
              <a:lnSpc>
                <a:spcPts val="3365"/>
              </a:lnSpc>
            </a:pPr>
          </a:p>
          <a:p>
            <a:pPr algn="l">
              <a:lnSpc>
                <a:spcPts val="3365"/>
              </a:lnSpc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   -Сана сатылары:</a:t>
            </a:r>
          </a:p>
          <a:p>
            <a:pPr algn="l" marL="605551" indent="-302776" lvl="1">
              <a:lnSpc>
                <a:spcPts val="3365"/>
              </a:lnSpc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Субъективті рух – жеке сана (ойлау, сезім, ерік).</a:t>
            </a:r>
          </a:p>
          <a:p>
            <a:pPr algn="l" marL="605551" indent="-302776" lvl="1">
              <a:lnSpc>
                <a:spcPts val="3365"/>
              </a:lnSpc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Объективті рух – қоғамдық сана (құқық, мораль, мемлекет).</a:t>
            </a:r>
          </a:p>
          <a:p>
            <a:pPr algn="l" marL="605551" indent="-302776" lvl="1">
              <a:lnSpc>
                <a:spcPts val="3365"/>
              </a:lnSpc>
              <a:spcBef>
                <a:spcPct val="0"/>
              </a:spcBef>
              <a:buFont typeface="Arial"/>
              <a:buChar char="•"/>
            </a:pPr>
            <a:r>
              <a:rPr lang="en-US" sz="2804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Абсолюттік рух – өнер, дін, философия.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288" y="522222"/>
            <a:ext cx="8534231" cy="4034429"/>
            <a:chOff x="0" y="0"/>
            <a:chExt cx="1928757" cy="911791"/>
          </a:xfrm>
        </p:grpSpPr>
        <p:sp>
          <p:nvSpPr>
            <p:cNvPr name="Freeform 3" id="3"/>
            <p:cNvSpPr/>
            <p:nvPr/>
          </p:nvSpPr>
          <p:spPr>
            <a:xfrm flipH="false" flipV="false" rot="18000">
              <a:off x="-2374" y="-5043"/>
              <a:ext cx="1933505" cy="921877"/>
            </a:xfrm>
            <a:custGeom>
              <a:avLst/>
              <a:gdLst/>
              <a:ahLst/>
              <a:cxnLst/>
              <a:rect r="r" b="b" t="t" l="l"/>
              <a:pathLst>
                <a:path h="921877" w="1933505">
                  <a:moveTo>
                    <a:pt x="0" y="10099"/>
                  </a:moveTo>
                  <a:lnTo>
                    <a:pt x="1928731" y="0"/>
                  </a:lnTo>
                  <a:lnTo>
                    <a:pt x="1933505" y="911778"/>
                  </a:lnTo>
                  <a:lnTo>
                    <a:pt x="4774" y="921877"/>
                  </a:lnTo>
                  <a:close/>
                </a:path>
              </a:pathLst>
            </a:custGeom>
            <a:blipFill>
              <a:blip r:embed="rId2"/>
              <a:stretch>
                <a:fillRect l="-3081" t="-8420" r="-641" b="-4114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144000" y="918369"/>
            <a:ext cx="8830092" cy="222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86"/>
              </a:lnSpc>
            </a:pPr>
            <a:r>
              <a:rPr lang="en-US" b="true" sz="9429" spc="-754">
                <a:solidFill>
                  <a:srgbClr val="24130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Рух ұғымы</a:t>
            </a:r>
          </a:p>
          <a:p>
            <a:pPr algn="just" marL="0" indent="0" lvl="0">
              <a:lnSpc>
                <a:spcPts val="848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43018" y="5370174"/>
            <a:ext cx="15209001" cy="3074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242" indent="-311121" lvl="1">
              <a:lnSpc>
                <a:spcPts val="3458"/>
              </a:lnSpc>
              <a:buFont typeface="Arial"/>
              <a:buChar char="•"/>
            </a:pPr>
            <a:r>
              <a:rPr lang="en-US" sz="2882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Дін философиясында рух Алланың әмірімен берілетін ерекше құбылыс деп саналады.</a:t>
            </a:r>
          </a:p>
          <a:p>
            <a:pPr algn="l">
              <a:lnSpc>
                <a:spcPts val="3458"/>
              </a:lnSpc>
            </a:pPr>
          </a:p>
          <a:p>
            <a:pPr algn="l" marL="622242" indent="-311121" lvl="1">
              <a:lnSpc>
                <a:spcPts val="3458"/>
              </a:lnSpc>
              <a:buFont typeface="Arial"/>
              <a:buChar char="•"/>
            </a:pPr>
            <a:r>
              <a:rPr lang="en-US" sz="2882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Ибн Сина рухты тәжірибе арқылы іздегенімен, оның дененің ешбір мүшесінде нақты тұрмайтынын дәлелдеп, «Рух – Алланың әміріндегі нәрсе» деп түйіндеді.</a:t>
            </a:r>
          </a:p>
          <a:p>
            <a:pPr algn="l">
              <a:lnSpc>
                <a:spcPts val="3458"/>
              </a:lnSpc>
            </a:pPr>
          </a:p>
          <a:p>
            <a:pPr algn="l" marL="622242" indent="-311121" lvl="1">
              <a:lnSpc>
                <a:spcPts val="3458"/>
              </a:lnSpc>
              <a:spcBef>
                <a:spcPct val="0"/>
              </a:spcBef>
              <a:buFont typeface="Arial"/>
              <a:buChar char="•"/>
            </a:pPr>
            <a:r>
              <a:rPr lang="en-US" sz="2882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Христиан философиясында рух адамды Құдаймен байланыстыратын бастау ретінде түсіндіріледі.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04/10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2691837"/>
            <a:ext cx="8286240" cy="117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1"/>
              </a:lnSpc>
              <a:spcBef>
                <a:spcPct val="0"/>
              </a:spcBef>
            </a:pPr>
            <a:r>
              <a:rPr lang="en-US" sz="2576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Рух – адамның ішкі мәні, өлмес болмысы, материалды емес, мәңгілік күш. Ол адамның мәдениеті, ар-ұяты, сенімі, еркі арқылы көрінеді.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13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12936" cy="3889266"/>
            <a:chOff x="0" y="0"/>
            <a:chExt cx="2615103" cy="1026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15103" cy="1026016"/>
            </a:xfrm>
            <a:custGeom>
              <a:avLst/>
              <a:gdLst/>
              <a:ahLst/>
              <a:cxnLst/>
              <a:rect r="r" b="b" t="t" l="l"/>
              <a:pathLst>
                <a:path h="1026016" w="2615103">
                  <a:moveTo>
                    <a:pt x="0" y="0"/>
                  </a:moveTo>
                  <a:lnTo>
                    <a:pt x="2615103" y="0"/>
                  </a:lnTo>
                  <a:lnTo>
                    <a:pt x="2615103" y="1026016"/>
                  </a:lnTo>
                  <a:lnTo>
                    <a:pt x="0" y="1026016"/>
                  </a:lnTo>
                  <a:close/>
                </a:path>
              </a:pathLst>
            </a:custGeom>
            <a:blipFill>
              <a:blip r:embed="rId2"/>
              <a:stretch>
                <a:fillRect l="0" t="-2964" r="0" b="-4045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12936" y="238125"/>
            <a:ext cx="8375064" cy="371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11"/>
              </a:lnSpc>
            </a:pPr>
            <a:r>
              <a:rPr lang="en-US" b="true" sz="8457" spc="-676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Қазақ мәдениетіндегі рух</a:t>
            </a:r>
          </a:p>
          <a:p>
            <a:pPr algn="just" marL="0" indent="0" lvl="0">
              <a:lnSpc>
                <a:spcPts val="422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93697" y="4885260"/>
            <a:ext cx="15700605" cy="249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070" indent="-352035" lvl="1">
              <a:lnSpc>
                <a:spcPts val="3913"/>
              </a:lnSpc>
              <a:buFont typeface="Arial"/>
              <a:buChar char="•"/>
            </a:pPr>
            <a:r>
              <a:rPr lang="en-US" sz="3261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Қазақ халқы үшін рух – ұлттық болмыстың негізі. Ол тіл, дәстүр, өнер, тарих арқылы көрінеді.</a:t>
            </a:r>
          </a:p>
          <a:p>
            <a:pPr algn="l" marL="704070" indent="-352035" lvl="1">
              <a:lnSpc>
                <a:spcPts val="3913"/>
              </a:lnSpc>
              <a:buFont typeface="Arial"/>
              <a:buChar char="•"/>
            </a:pPr>
            <a:r>
              <a:rPr lang="en-US" sz="3261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Егер рух әлсіресе – ұлт та жойылады.</a:t>
            </a:r>
          </a:p>
          <a:p>
            <a:pPr algn="l" marL="704070" indent="-352035" lvl="1">
              <a:lnSpc>
                <a:spcPts val="3913"/>
              </a:lnSpc>
              <a:spcBef>
                <a:spcPct val="0"/>
              </a:spcBef>
              <a:buFont typeface="Arial"/>
              <a:buChar char="•"/>
            </a:pPr>
            <a:r>
              <a:rPr lang="en-US" sz="3261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Қазақтың рухын сақтаудың негізгі шарттары: тілін қорғау, дінін, дәстүрін, мәдениетін сақтау.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 05/10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271" y="5503470"/>
            <a:ext cx="17229836" cy="3682334"/>
            <a:chOff x="0" y="0"/>
            <a:chExt cx="4329766" cy="925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9766" cy="925351"/>
            </a:xfrm>
            <a:custGeom>
              <a:avLst/>
              <a:gdLst/>
              <a:ahLst/>
              <a:cxnLst/>
              <a:rect r="r" b="b" t="t" l="l"/>
              <a:pathLst>
                <a:path h="925351" w="4329766">
                  <a:moveTo>
                    <a:pt x="0" y="0"/>
                  </a:moveTo>
                  <a:lnTo>
                    <a:pt x="4329766" y="0"/>
                  </a:lnTo>
                  <a:lnTo>
                    <a:pt x="4329766" y="925351"/>
                  </a:lnTo>
                  <a:lnTo>
                    <a:pt x="0" y="925351"/>
                  </a:lnTo>
                  <a:close/>
                </a:path>
              </a:pathLst>
            </a:custGeom>
            <a:blipFill>
              <a:blip r:embed="rId2">
                <a:alphaModFix amt="56000"/>
              </a:blip>
              <a:stretch>
                <a:fillRect l="0" t="-125464" r="0" b="-12546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3995" y="171450"/>
            <a:ext cx="4303957" cy="4721310"/>
          </a:xfrm>
          <a:custGeom>
            <a:avLst/>
            <a:gdLst/>
            <a:ahLst/>
            <a:cxnLst/>
            <a:rect r="r" b="b" t="t" l="l"/>
            <a:pathLst>
              <a:path h="4721310" w="4303957">
                <a:moveTo>
                  <a:pt x="0" y="0"/>
                </a:moveTo>
                <a:lnTo>
                  <a:pt x="4303957" y="0"/>
                </a:lnTo>
                <a:lnTo>
                  <a:pt x="4303957" y="4721310"/>
                </a:lnTo>
                <a:lnTo>
                  <a:pt x="0" y="4721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76929" y="4349846"/>
            <a:ext cx="5363738" cy="3918173"/>
            <a:chOff x="0" y="0"/>
            <a:chExt cx="1412672" cy="10319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2672" cy="1031947"/>
            </a:xfrm>
            <a:custGeom>
              <a:avLst/>
              <a:gdLst/>
              <a:ahLst/>
              <a:cxnLst/>
              <a:rect r="r" b="b" t="t" l="l"/>
              <a:pathLst>
                <a:path h="1031947" w="1412672">
                  <a:moveTo>
                    <a:pt x="0" y="0"/>
                  </a:moveTo>
                  <a:lnTo>
                    <a:pt x="1412672" y="0"/>
                  </a:lnTo>
                  <a:lnTo>
                    <a:pt x="1412672" y="1031947"/>
                  </a:lnTo>
                  <a:lnTo>
                    <a:pt x="0" y="1031947"/>
                  </a:lnTo>
                  <a:close/>
                </a:path>
              </a:pathLst>
            </a:custGeom>
            <a:solidFill>
              <a:srgbClr val="24130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412672" cy="1041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81938" y="0"/>
            <a:ext cx="3724123" cy="4655154"/>
          </a:xfrm>
          <a:custGeom>
            <a:avLst/>
            <a:gdLst/>
            <a:ahLst/>
            <a:cxnLst/>
            <a:rect r="r" b="b" t="t" l="l"/>
            <a:pathLst>
              <a:path h="4655154" w="3724123">
                <a:moveTo>
                  <a:pt x="0" y="0"/>
                </a:moveTo>
                <a:lnTo>
                  <a:pt x="3724124" y="0"/>
                </a:lnTo>
                <a:lnTo>
                  <a:pt x="3724124" y="4655154"/>
                </a:lnTo>
                <a:lnTo>
                  <a:pt x="0" y="465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462131" y="4349846"/>
            <a:ext cx="5363738" cy="3871859"/>
            <a:chOff x="0" y="0"/>
            <a:chExt cx="1412672" cy="10197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12672" cy="1019749"/>
            </a:xfrm>
            <a:custGeom>
              <a:avLst/>
              <a:gdLst/>
              <a:ahLst/>
              <a:cxnLst/>
              <a:rect r="r" b="b" t="t" l="l"/>
              <a:pathLst>
                <a:path h="1019749" w="1412672">
                  <a:moveTo>
                    <a:pt x="0" y="0"/>
                  </a:moveTo>
                  <a:lnTo>
                    <a:pt x="1412672" y="0"/>
                  </a:lnTo>
                  <a:lnTo>
                    <a:pt x="1412672" y="1019749"/>
                  </a:lnTo>
                  <a:lnTo>
                    <a:pt x="0" y="1019749"/>
                  </a:lnTo>
                  <a:close/>
                </a:path>
              </a:pathLst>
            </a:custGeom>
            <a:solidFill>
              <a:srgbClr val="24130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412672" cy="1029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791331" y="289554"/>
            <a:ext cx="4813314" cy="4076045"/>
          </a:xfrm>
          <a:custGeom>
            <a:avLst/>
            <a:gdLst/>
            <a:ahLst/>
            <a:cxnLst/>
            <a:rect r="r" b="b" t="t" l="l"/>
            <a:pathLst>
              <a:path h="4076045" w="4813314">
                <a:moveTo>
                  <a:pt x="0" y="0"/>
                </a:moveTo>
                <a:lnTo>
                  <a:pt x="4813314" y="0"/>
                </a:lnTo>
                <a:lnTo>
                  <a:pt x="4813314" y="4076046"/>
                </a:lnTo>
                <a:lnTo>
                  <a:pt x="0" y="4076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397369" y="4303532"/>
            <a:ext cx="5363738" cy="3918173"/>
            <a:chOff x="0" y="0"/>
            <a:chExt cx="1412672" cy="10319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2672" cy="1031947"/>
            </a:xfrm>
            <a:custGeom>
              <a:avLst/>
              <a:gdLst/>
              <a:ahLst/>
              <a:cxnLst/>
              <a:rect r="r" b="b" t="t" l="l"/>
              <a:pathLst>
                <a:path h="1031947" w="1412672">
                  <a:moveTo>
                    <a:pt x="0" y="0"/>
                  </a:moveTo>
                  <a:lnTo>
                    <a:pt x="1412672" y="0"/>
                  </a:lnTo>
                  <a:lnTo>
                    <a:pt x="1412672" y="1031947"/>
                  </a:lnTo>
                  <a:lnTo>
                    <a:pt x="0" y="1031947"/>
                  </a:lnTo>
                  <a:close/>
                </a:path>
              </a:pathLst>
            </a:custGeom>
            <a:solidFill>
              <a:srgbClr val="24130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412672" cy="1041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696045" y="9248775"/>
            <a:ext cx="256325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24130B"/>
                </a:solidFill>
                <a:latin typeface="TT Norms"/>
                <a:ea typeface="TT Norms"/>
                <a:cs typeface="TT Norms"/>
                <a:sym typeface="TT Norms"/>
              </a:rPr>
              <a:t>06/10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983" y="6115912"/>
            <a:ext cx="446796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«Мемлекет – елді бақытқа жеткізу үшін құрылады» дейді.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Егер мемлекет халықты рухани тұрғыдан сорлатып, тілін, дінін, мәдениетін әлсіретсе – онтологиялық проблема бар деген сөз.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9983" y="4911810"/>
            <a:ext cx="2791731" cy="4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  <a:r>
              <a:rPr lang="en-US" b="true" sz="3311" spc="79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Әл-Фараби: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9983" y="5512995"/>
            <a:ext cx="2735487" cy="44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7"/>
              </a:lnSpc>
              <a:spcBef>
                <a:spcPct val="0"/>
              </a:spcBef>
            </a:pP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87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–95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76895" y="4911810"/>
            <a:ext cx="2791731" cy="4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  <a:r>
              <a:rPr lang="en-US" b="true" sz="3311" spc="79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К. Маркс: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33140" y="5512995"/>
            <a:ext cx="2735487" cy="44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7"/>
              </a:lnSpc>
              <a:spcBef>
                <a:spcPct val="0"/>
              </a:spcBef>
            </a:pP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1818 -1883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64811" y="6115912"/>
            <a:ext cx="446796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«Тіл – ойдың тікелей шындығы».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Тілсіз ой да, қоғам да өмір сүре алмайды.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92644" y="4911810"/>
            <a:ext cx="3499611" cy="4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4"/>
              </a:lnSpc>
            </a:pPr>
            <a:r>
              <a:rPr lang="en-US" b="true" sz="3311" spc="79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Ф. де Соссюр: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92644" y="5512995"/>
            <a:ext cx="2735487" cy="44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7"/>
              </a:lnSpc>
              <a:spcBef>
                <a:spcPct val="0"/>
              </a:spcBef>
            </a:pP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(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1857 -1913</a:t>
            </a:r>
            <a:r>
              <a:rPr lang="en-US" b="true" sz="2998" spc="-59" strike="noStrike" u="non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91331" y="6115912"/>
            <a:ext cx="446796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Тіл – әлеуметтік құбылыс, ал сөйлеу – жеке құбылыс.</a:t>
            </a:r>
          </a:p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Тіл тұрақты, ұзақ өмір сүретін, ал сөйлеу – өзгермелі, индивидуалды.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413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19672" y="1247775"/>
            <a:ext cx="14458294" cy="18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7667" spc="-613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Тіл ұғымы және Қазақ тілінің рөлі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2860" y="4113929"/>
            <a:ext cx="7606366" cy="2108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306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Тіл – ойды сыртқа шығаратын құрал, қоғам мүшелерінің қарым-қатынасының негізгі тәсілі.Ойлау тіл арқылы жүзеге асады, өйткені сөздер мен сөйлемдер объективті дүниемен байланыс орнатады.</a:t>
            </a:r>
          </a:p>
          <a:p>
            <a:pPr algn="l" marL="0" indent="0" lvl="0">
              <a:lnSpc>
                <a:spcPts val="2767"/>
              </a:lnSpc>
              <a:spcBef>
                <a:spcPct val="0"/>
              </a:spcBef>
            </a:pPr>
            <a:r>
              <a:rPr lang="en-US" sz="2306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Ойлау мен тілдің байланысы философия, логика, психологияда ең күрделі мәселелердің бірі.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96045" y="9248775"/>
            <a:ext cx="2563255" cy="314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Page 07/10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113929"/>
            <a:ext cx="8507321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Қазақ үшін тіл – ұлттық рухтың негізгі тірегі.</a:t>
            </a:r>
          </a:p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Тіл өлсе – ұлт та жоғалады.</a:t>
            </a:r>
          </a:p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Сондықтан қазақ мәдениетінің болашағы тіліне тікелей байланысты.</a:t>
            </a:r>
          </a:p>
          <a:p>
            <a:pPr algn="l" marL="0" indent="0" lvl="0">
              <a:lnSpc>
                <a:spcPts val="2871"/>
              </a:lnSpc>
              <a:spcBef>
                <a:spcPct val="0"/>
              </a:spcBef>
            </a:pPr>
            <a:r>
              <a:rPr lang="en-US" sz="2392">
                <a:solidFill>
                  <a:srgbClr val="F8F3DD"/>
                </a:solidFill>
                <a:latin typeface="TT Norms"/>
                <a:ea typeface="TT Norms"/>
                <a:cs typeface="TT Norms"/>
                <a:sym typeface="TT Norms"/>
              </a:rPr>
              <a:t>Қорытынды: Тіл – халықтың рухани коды, ұлттық мәдениеттің өзегі.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860" y="3355274"/>
            <a:ext cx="4035304" cy="4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3311" spc="-66" b="tru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Тіл ұғымы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48819" y="3355274"/>
            <a:ext cx="4035304" cy="482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3311" spc="-66" b="true">
                <a:solidFill>
                  <a:srgbClr val="F8F3D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Қазақ тілнің рөлі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DAGzQBNfUBQ</dc:identifier>
  <dcterms:modified xsi:type="dcterms:W3CDTF">2011-08-01T06:04:30Z</dcterms:modified>
  <cp:revision>1</cp:revision>
  <dc:title>Dark Brown and Beige Minimalist Architecture Portfolio Presentation</dc:title>
</cp:coreProperties>
</file>